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4"/>
  </p:sldMasterIdLst>
  <p:notesMasterIdLst>
    <p:notesMasterId r:id="rId14"/>
  </p:notesMasterIdLst>
  <p:sldIdLst>
    <p:sldId id="257" r:id="rId5"/>
    <p:sldId id="267" r:id="rId6"/>
    <p:sldId id="264" r:id="rId7"/>
    <p:sldId id="268" r:id="rId8"/>
    <p:sldId id="269" r:id="rId9"/>
    <p:sldId id="270" r:id="rId10"/>
    <p:sldId id="266" r:id="rId11"/>
    <p:sldId id="263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D22F"/>
    <a:srgbClr val="344529"/>
    <a:srgbClr val="2B3922"/>
    <a:srgbClr val="2E3722"/>
    <a:srgbClr val="FCF7F1"/>
    <a:srgbClr val="B8D233"/>
    <a:srgbClr val="5CC6D6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47" autoAdjust="0"/>
    <p:restoredTop sz="67797" autoAdjust="0"/>
  </p:normalViewPr>
  <p:slideViewPr>
    <p:cSldViewPr snapToGrid="0">
      <p:cViewPr>
        <p:scale>
          <a:sx n="100" d="100"/>
          <a:sy n="100" d="100"/>
        </p:scale>
        <p:origin x="990" y="4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4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18685-77E6-459E-AF70-B06FED99B515}" type="datetimeFigureOut">
              <a:rPr lang="en-CA" smtClean="0"/>
              <a:t>2022-04-15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1ACF82-CF3B-4A6F-B004-F5F070715947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15772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 We will put our data set to EDA, to understand and get familiar with the structure of data and identify initial driver of risk</a:t>
            </a:r>
          </a:p>
          <a:p>
            <a:endParaRPr lang="en-CA" dirty="0"/>
          </a:p>
          <a:p>
            <a:pPr marL="171450" indent="-171450">
              <a:buFontTx/>
              <a:buChar char="-"/>
            </a:pPr>
            <a:r>
              <a:rPr lang="en-CA" dirty="0"/>
              <a:t>A quick look on the data, we can see values that are not as expected as seen on the highlight cells.</a:t>
            </a:r>
          </a:p>
          <a:p>
            <a:pPr marL="628650" lvl="1" indent="-171450">
              <a:buFontTx/>
              <a:buChar char="-"/>
            </a:pPr>
            <a:r>
              <a:rPr lang="en-CA" dirty="0"/>
              <a:t>Obvious indication that we need to do data clean up.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291566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 use </a:t>
            </a:r>
            <a:r>
              <a:rPr lang="en-CA" b="1" dirty="0"/>
              <a:t>Stat-Explore</a:t>
            </a:r>
            <a:r>
              <a:rPr lang="en-CA" dirty="0"/>
              <a:t> node to generate the summary statistics and examine variable distribution and statistics.</a:t>
            </a:r>
          </a:p>
          <a:p>
            <a:endParaRPr lang="en-CA" dirty="0"/>
          </a:p>
          <a:p>
            <a:r>
              <a:rPr lang="en-CA" dirty="0"/>
              <a:t>I also use </a:t>
            </a:r>
            <a:r>
              <a:rPr lang="en-CA" b="1" dirty="0"/>
              <a:t>Graph Explore </a:t>
            </a:r>
            <a:r>
              <a:rPr lang="en-CA" dirty="0"/>
              <a:t>node to explore the data graphically to uncover patterns and trends.</a:t>
            </a:r>
          </a:p>
          <a:p>
            <a:r>
              <a:rPr lang="en-CA" b="1" dirty="0"/>
              <a:t>CLASS</a:t>
            </a:r>
            <a:r>
              <a:rPr lang="en-CA" dirty="0"/>
              <a:t> is set as target variable</a:t>
            </a:r>
          </a:p>
          <a:p>
            <a:pPr lvl="1"/>
            <a:r>
              <a:rPr lang="en-US" dirty="0"/>
              <a:t>201 No-recurrence-events</a:t>
            </a:r>
          </a:p>
          <a:p>
            <a:pPr lvl="1"/>
            <a:r>
              <a:rPr lang="en-US" dirty="0"/>
              <a:t>85 recurrence-events</a:t>
            </a:r>
          </a:p>
          <a:p>
            <a:endParaRPr lang="en-CA" dirty="0"/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8184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I use </a:t>
            </a:r>
            <a:r>
              <a:rPr lang="en-CA" b="1" dirty="0" err="1"/>
              <a:t>MultiPlot</a:t>
            </a:r>
            <a:r>
              <a:rPr lang="en-CA" dirty="0"/>
              <a:t> node to explore the data graphically to observe data distributions and to examine relationships among the variables. </a:t>
            </a:r>
          </a:p>
          <a:p>
            <a:endParaRPr lang="en-CA" dirty="0"/>
          </a:p>
          <a:p>
            <a:r>
              <a:rPr lang="en-CA" dirty="0"/>
              <a:t>As you can see on the node output, it gives a variable summary like for Input as Role, there are 3 binary, 1 interval, 5 nominal. While we only set 1 target variable which is a binary.</a:t>
            </a:r>
          </a:p>
          <a:p>
            <a:r>
              <a:rPr lang="en-CA" dirty="0"/>
              <a:t>Also there is a more specific level of frequency report based on how many time the value appear on specific variables.</a:t>
            </a:r>
          </a:p>
          <a:p>
            <a:endParaRPr lang="en-CA" dirty="0"/>
          </a:p>
          <a:p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data was split as 40% training, 30% validation, and 30% test.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5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366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use Replacement node to generate score code to process unknown levels when scoring and also to interactively specify replacement values for class and interval levels.</a:t>
            </a:r>
            <a:endParaRPr lang="en-CA" dirty="0"/>
          </a:p>
          <a:p>
            <a:r>
              <a:rPr lang="en-CA" dirty="0"/>
              <a:t>Using Replacement Editor in the Replacement Node property, we </a:t>
            </a:r>
          </a:p>
          <a:p>
            <a:pPr marL="742950" lvl="1" indent="-285750">
              <a:lnSpc>
                <a:spcPct val="107000"/>
              </a:lnSpc>
              <a:buFont typeface="+mj-lt"/>
              <a:buAutoNum type="alphaLcPeriod"/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Enter _MISSING_ as the Replacement Value for observations with the value </a:t>
            </a:r>
            <a:r>
              <a:rPr lang="en-CA" sz="1800" b="1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?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r>
              <a:rPr lang="en-CA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Enter _UKNOWN_ as the Replacement Value for observation with the value in Date format.</a:t>
            </a:r>
          </a:p>
          <a:p>
            <a:pPr marL="742950" lvl="1" indent="-285750">
              <a:lnSpc>
                <a:spcPct val="107000"/>
              </a:lnSpc>
              <a:spcAft>
                <a:spcPts val="800"/>
              </a:spcAft>
              <a:buFont typeface="+mj-lt"/>
              <a:buAutoNum type="alphaLcPeriod"/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lvl="0" indent="0">
              <a:lnSpc>
                <a:spcPct val="107000"/>
              </a:lnSpc>
              <a:spcAft>
                <a:spcPts val="800"/>
              </a:spcAft>
              <a:buFont typeface="+mj-lt"/>
              <a:buNone/>
            </a:pP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dirty="0"/>
              <a:t>The we also use the Impute node to replace missing values in data sets using Tree Surrogate input method for both Class and Interval variables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This imputation resulted to 2 variables: </a:t>
            </a:r>
            <a:r>
              <a:rPr lang="en-US" b="1" dirty="0" err="1"/>
              <a:t>REP_breast_quad</a:t>
            </a:r>
            <a:r>
              <a:rPr lang="en-US" b="1" dirty="0"/>
              <a:t> </a:t>
            </a:r>
            <a:r>
              <a:rPr lang="en-US" dirty="0"/>
              <a:t>and </a:t>
            </a:r>
            <a:r>
              <a:rPr lang="en-US" b="1" dirty="0" err="1"/>
              <a:t>REP_node_caps</a:t>
            </a:r>
            <a:r>
              <a:rPr lang="en-US" b="1" dirty="0"/>
              <a:t> </a:t>
            </a:r>
          </a:p>
          <a:p>
            <a:endParaRPr lang="en-US" dirty="0"/>
          </a:p>
          <a:p>
            <a:r>
              <a:rPr lang="en-US" dirty="0"/>
              <a:t>The we did a transformation for the interval variable </a:t>
            </a:r>
            <a:r>
              <a:rPr lang="en-US" b="1" dirty="0" err="1"/>
              <a:t>REP_deg_malig</a:t>
            </a:r>
            <a:r>
              <a:rPr lang="en-US" b="1" dirty="0"/>
              <a:t> </a:t>
            </a:r>
            <a:r>
              <a:rPr lang="en-US" dirty="0"/>
              <a:t>by setting the method to Max. Normal.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the variable summary, you can see that there is a difference between the number of role and frequency count before (from imputation) and after transformation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921512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352048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ASE: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Train - Tree</a:t>
            </a:r>
          </a:p>
          <a:p>
            <a:r>
              <a:rPr lang="en-US" dirty="0"/>
              <a:t>Valid - Tree</a:t>
            </a:r>
          </a:p>
          <a:p>
            <a:r>
              <a:rPr lang="en-US" dirty="0"/>
              <a:t>Test – Reg</a:t>
            </a:r>
          </a:p>
          <a:p>
            <a:endParaRPr lang="en-US" dirty="0"/>
          </a:p>
          <a:p>
            <a:r>
              <a:rPr lang="en-US" dirty="0"/>
              <a:t>MISC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Train - Reg</a:t>
            </a:r>
          </a:p>
          <a:p>
            <a:r>
              <a:rPr lang="en-US" dirty="0"/>
              <a:t>Valid – Same/Equal</a:t>
            </a:r>
          </a:p>
          <a:p>
            <a:r>
              <a:rPr lang="en-US" dirty="0"/>
              <a:t>Test – Reg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CONCLUSION: REGRESSION</a:t>
            </a:r>
          </a:p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1ACF82-CF3B-4A6F-B004-F5F070715947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2755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4/15/2022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4/15/2022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5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hyperlink" Target="https://archive.ics.uci.edu/ml/datasets/Breast+Cancer" TargetMode="External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6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10" Type="http://schemas.openxmlformats.org/officeDocument/2006/relationships/image" Target="../media/image3.png"/><Relationship Id="rId4" Type="http://schemas.openxmlformats.org/officeDocument/2006/relationships/notesSlide" Target="../notesSlides/notesSlide5.xml"/><Relationship Id="rId9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10" Type="http://schemas.openxmlformats.org/officeDocument/2006/relationships/image" Target="../media/image3.png"/><Relationship Id="rId4" Type="http://schemas.openxmlformats.org/officeDocument/2006/relationships/image" Target="../media/image19.png"/><Relationship Id="rId9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bstract image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82" name="Rectangle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2" y="2046558"/>
            <a:ext cx="4775075" cy="1630907"/>
          </a:xfrm>
        </p:spPr>
        <p:txBody>
          <a:bodyPr>
            <a:normAutofit/>
          </a:bodyPr>
          <a:lstStyle/>
          <a:p>
            <a:r>
              <a:rPr lang="en-US" sz="4800" dirty="0">
                <a:solidFill>
                  <a:schemeClr val="tx1"/>
                </a:solidFill>
              </a:rPr>
              <a:t>BAN210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3200" dirty="0">
                <a:solidFill>
                  <a:schemeClr val="tx1"/>
                </a:solidFill>
              </a:rPr>
              <a:t>PREDICTIVE analytics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429000"/>
            <a:ext cx="4775075" cy="1314450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FINAL PROJECT PRESENTATION</a:t>
            </a:r>
          </a:p>
          <a:p>
            <a:pPr>
              <a:spcAft>
                <a:spcPts val="600"/>
              </a:spcAft>
            </a:pPr>
            <a:endParaRPr lang="en-US" dirty="0">
              <a:solidFill>
                <a:schemeClr val="tx1"/>
              </a:solidFill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Lesly Pearl Cortez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C8C8713-5EA1-48D6-8B47-691C522D61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90300" y="29467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7718"/>
    </mc:Choice>
    <mc:Fallback>
      <p:transition spd="slow" advTm="7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2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reast cancer awareness month 2016 | UICC">
            <a:extLst>
              <a:ext uri="{FF2B5EF4-FFF2-40B4-BE49-F238E27FC236}">
                <a16:creationId xmlns:a16="http://schemas.microsoft.com/office/drawing/2014/main" id="{9628CB71-A02D-4FBC-BC92-CFF1CBC6AD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066800" y="1790700"/>
            <a:ext cx="10058401" cy="4336536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1CA41CE-3AE2-43F9-A5C5-598C77892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en-CA" dirty="0"/>
              <a:t>FILE</a:t>
            </a: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448027CE-A819-31C8-AA02-3315DDF959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799" y="2103120"/>
            <a:ext cx="7477125" cy="3749040"/>
          </a:xfrm>
        </p:spPr>
        <p:txBody>
          <a:bodyPr/>
          <a:lstStyle/>
          <a:p>
            <a:r>
              <a:rPr lang="en-US" dirty="0"/>
              <a:t>BREAST CANCER DATASET </a:t>
            </a:r>
            <a:r>
              <a:rPr lang="en-CA" sz="1800" u="sng" dirty="0">
                <a:solidFill>
                  <a:srgbClr val="0563C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https://archive.ics.uci.edu/ml/datasets/Breast+Cancer</a:t>
            </a:r>
            <a:endParaRPr lang="en-CA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1"/>
            <a:r>
              <a:rPr lang="en-US" dirty="0"/>
              <a:t>The instances are described by 9 attributes, some of which are numeric, and some are nominal.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A2FE53-F413-4464-8830-7E2661449F3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44287" y="3669055"/>
            <a:ext cx="7030146" cy="1855445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41F2E3D-C062-4AFE-B1B8-29A7AA6B73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642600" y="7060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745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163"/>
    </mc:Choice>
    <mc:Fallback>
      <p:transition spd="slow" advTm="35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6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DIAGRAM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F72459-9B46-4F0F-AADD-C67E2FC2C3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7724" y="2256230"/>
            <a:ext cx="10467975" cy="340162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0ABAE5B-B920-495D-B4DF-CC48C554B3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756899" y="6425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770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7786"/>
    </mc:Choice>
    <mc:Fallback>
      <p:transition spd="slow" advTm="977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9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EXPLORATORY DATA ANALYSIS (EDA)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456347-FC24-43F2-951B-728F4DAD92F5}"/>
              </a:ext>
            </a:extLst>
          </p:cNvPr>
          <p:cNvSpPr txBox="1"/>
          <p:nvPr/>
        </p:nvSpPr>
        <p:spPr>
          <a:xfrm>
            <a:off x="1066800" y="2105025"/>
            <a:ext cx="524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STAT EXPLORE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CA289A-925F-46CD-8CA1-DECA60546D72}"/>
              </a:ext>
            </a:extLst>
          </p:cNvPr>
          <p:cNvSpPr txBox="1"/>
          <p:nvPr/>
        </p:nvSpPr>
        <p:spPr>
          <a:xfrm>
            <a:off x="6315075" y="2105025"/>
            <a:ext cx="524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GRAPH EXPLORE</a:t>
            </a: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B3A21569-FB14-47F7-A869-1D9D1502AA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9122" y="2611782"/>
            <a:ext cx="5125403" cy="2998444"/>
          </a:xfrm>
          <a:prstGeom prst="rect">
            <a:avLst/>
          </a:prstGeom>
        </p:spPr>
      </p:pic>
      <p:pic>
        <p:nvPicPr>
          <p:cNvPr id="7" name="Picture 6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1B3DEB3F-5523-4F2F-9866-36EA902705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66834" y="2611782"/>
            <a:ext cx="5196516" cy="2998444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B5FE196-9DE6-4FBB-B9A8-DEEAFD8844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25175" y="551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16831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724"/>
    </mc:Choice>
    <mc:Fallback>
      <p:transition spd="slow" advTm="64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72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EXPLORATORY DATA ANALYSIS (EDA)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456347-FC24-43F2-951B-728F4DAD92F5}"/>
              </a:ext>
            </a:extLst>
          </p:cNvPr>
          <p:cNvSpPr txBox="1"/>
          <p:nvPr/>
        </p:nvSpPr>
        <p:spPr>
          <a:xfrm>
            <a:off x="1066800" y="2105025"/>
            <a:ext cx="3629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MULTIPLOT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7876B1-4569-4144-828F-A9C44DF54FF3}"/>
              </a:ext>
            </a:extLst>
          </p:cNvPr>
          <p:cNvSpPr txBox="1"/>
          <p:nvPr/>
        </p:nvSpPr>
        <p:spPr>
          <a:xfrm>
            <a:off x="8054340" y="2105025"/>
            <a:ext cx="35090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DATA PARTITION</a:t>
            </a:r>
          </a:p>
        </p:txBody>
      </p:sp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A9D626D-3953-40C4-9635-02FB3DFFC5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6800" y="2565188"/>
            <a:ext cx="6515416" cy="3507952"/>
          </a:xfrm>
          <a:prstGeom prst="rect">
            <a:avLst/>
          </a:prstGeom>
        </p:spPr>
      </p:pic>
      <p:pic>
        <p:nvPicPr>
          <p:cNvPr id="9" name="Picture 8" descr="Table&#10;&#10;Description automatically generated">
            <a:extLst>
              <a:ext uri="{FF2B5EF4-FFF2-40B4-BE49-F238E27FC236}">
                <a16:creationId xmlns:a16="http://schemas.microsoft.com/office/drawing/2014/main" id="{C2DF38F1-61C3-4177-B781-627A65EB7E8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4340" y="2565188"/>
            <a:ext cx="3323590" cy="628015"/>
          </a:xfrm>
          <a:prstGeom prst="rect">
            <a:avLst/>
          </a:prstGeom>
        </p:spPr>
      </p:pic>
      <p:pic>
        <p:nvPicPr>
          <p:cNvPr id="10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955982E-AFB6-4C3A-A0BB-E01906F54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73130" y="5517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889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391"/>
    </mc:Choice>
    <mc:Fallback>
      <p:transition spd="slow" advTm="52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9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DATA PREPARATION AND CLEANUP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456347-FC24-43F2-951B-728F4DAD92F5}"/>
              </a:ext>
            </a:extLst>
          </p:cNvPr>
          <p:cNvSpPr txBox="1"/>
          <p:nvPr/>
        </p:nvSpPr>
        <p:spPr>
          <a:xfrm>
            <a:off x="1066800" y="2105025"/>
            <a:ext cx="36290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REPLACEMENT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77876B1-4569-4144-828F-A9C44DF54FF3}"/>
              </a:ext>
            </a:extLst>
          </p:cNvPr>
          <p:cNvSpPr txBox="1"/>
          <p:nvPr/>
        </p:nvSpPr>
        <p:spPr>
          <a:xfrm>
            <a:off x="4333875" y="2105025"/>
            <a:ext cx="524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IMPUTE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A54C469-52AE-48A5-B1D1-650214F14BD8}"/>
              </a:ext>
            </a:extLst>
          </p:cNvPr>
          <p:cNvSpPr txBox="1"/>
          <p:nvPr/>
        </p:nvSpPr>
        <p:spPr>
          <a:xfrm>
            <a:off x="7410450" y="2020028"/>
            <a:ext cx="5248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dirty="0"/>
              <a:t>TRANSFORM</a:t>
            </a:r>
          </a:p>
        </p:txBody>
      </p:sp>
      <p:pic>
        <p:nvPicPr>
          <p:cNvPr id="8" name="Picture 7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3554C2E5-8862-4205-80C9-5BBCA05CC9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" y="2565188"/>
            <a:ext cx="3659524" cy="3730929"/>
          </a:xfrm>
          <a:prstGeom prst="rect">
            <a:avLst/>
          </a:prstGeom>
        </p:spPr>
      </p:pic>
      <p:pic>
        <p:nvPicPr>
          <p:cNvPr id="9" name="Picture 8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45540AB-435C-4508-AD05-D328DB56CF3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74845" y="2559354"/>
            <a:ext cx="6942000" cy="3730929"/>
          </a:xfrm>
          <a:prstGeom prst="rect">
            <a:avLst/>
          </a:prstGeom>
        </p:spPr>
      </p:pic>
      <p:pic>
        <p:nvPicPr>
          <p:cNvPr id="10" name="Picture 9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C22D4B24-E4E0-402C-B60F-E39DA460AAD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410" r="73323" b="51962"/>
          <a:stretch/>
        </p:blipFill>
        <p:spPr>
          <a:xfrm>
            <a:off x="6714490" y="3299459"/>
            <a:ext cx="2071370" cy="2015389"/>
          </a:xfrm>
          <a:prstGeom prst="rect">
            <a:avLst/>
          </a:prstGeom>
          <a:ln w="41275">
            <a:solidFill>
              <a:srgbClr val="FFFF00"/>
            </a:solidFill>
          </a:ln>
          <a:effectLst>
            <a:glow rad="127000">
              <a:srgbClr val="F8D22F"/>
            </a:glow>
          </a:effectLst>
        </p:spPr>
      </p:pic>
      <p:sp>
        <p:nvSpPr>
          <p:cNvPr id="3" name="Arrow: Curved Left 2">
            <a:extLst>
              <a:ext uri="{FF2B5EF4-FFF2-40B4-BE49-F238E27FC236}">
                <a16:creationId xmlns:a16="http://schemas.microsoft.com/office/drawing/2014/main" id="{C8F193B4-9C38-4DAD-9AF4-34622B0555B4}"/>
              </a:ext>
            </a:extLst>
          </p:cNvPr>
          <p:cNvSpPr/>
          <p:nvPr/>
        </p:nvSpPr>
        <p:spPr>
          <a:xfrm>
            <a:off x="8884920" y="2099191"/>
            <a:ext cx="697230" cy="2488049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>
              <a:solidFill>
                <a:schemeClr val="tx1"/>
              </a:solidFill>
            </a:endParaRP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E109B71-685E-4997-871A-09BAFA1887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0906125" y="5677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62218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799"/>
    </mc:Choice>
    <mc:Fallback>
      <p:transition spd="slow" advTm="88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799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DECISION TREE MODEL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A3FB9A09-34EB-44C7-9DBF-547FE21517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131" y="1997569"/>
            <a:ext cx="2711982" cy="633174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3F2E3072-FAD3-4A3B-B163-2224C1FAA51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89351" y="1954347"/>
            <a:ext cx="2627538" cy="67639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3F25A8E-C3BD-4252-9965-8E6EDE3EA1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53419" y="2762370"/>
            <a:ext cx="8851444" cy="335268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36B093C-8FB0-4FE5-8789-CA3C79B262C8}"/>
              </a:ext>
            </a:extLst>
          </p:cNvPr>
          <p:cNvSpPr txBox="1"/>
          <p:nvPr/>
        </p:nvSpPr>
        <p:spPr>
          <a:xfrm>
            <a:off x="786131" y="1626781"/>
            <a:ext cx="156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Groups</a:t>
            </a:r>
            <a:endParaRPr lang="en-CA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8A23600-FB9C-4DC1-A53D-F9CB2B9373CA}"/>
              </a:ext>
            </a:extLst>
          </p:cNvPr>
          <p:cNvSpPr txBox="1"/>
          <p:nvPr/>
        </p:nvSpPr>
        <p:spPr>
          <a:xfrm>
            <a:off x="3689350" y="1585015"/>
            <a:ext cx="2531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Decision Tree</a:t>
            </a:r>
            <a:endParaRPr lang="en-CA" dirty="0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1EC98BF-7EE6-4037-B578-C5F3997421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76253" y="2762370"/>
            <a:ext cx="1888489" cy="170086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C0127BE-FD25-42E0-B34F-C149614C7F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6131" y="4594859"/>
            <a:ext cx="1883550" cy="1883550"/>
          </a:xfrm>
          <a:prstGeom prst="rect">
            <a:avLst/>
          </a:prstGeom>
        </p:spPr>
      </p:pic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79873A3-2393-4558-B228-CE93E3543C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58194" y="65653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0201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548"/>
    </mc:Choice>
    <mc:Fallback>
      <p:transition spd="slow" advTm="85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54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REGRESSION MODEL</a:t>
            </a:r>
          </a:p>
        </p:txBody>
      </p:sp>
      <p:pic>
        <p:nvPicPr>
          <p:cNvPr id="5" name="Picture 4" descr="Graphical user interface, table&#10;&#10;Description automatically generated">
            <a:extLst>
              <a:ext uri="{FF2B5EF4-FFF2-40B4-BE49-F238E27FC236}">
                <a16:creationId xmlns:a16="http://schemas.microsoft.com/office/drawing/2014/main" id="{55AAA5BE-BD9F-48BB-A52C-33C774A8F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643" y="3141298"/>
            <a:ext cx="2412337" cy="1337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9781A2-AE6B-46F6-BC3B-E58C5AD55A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26407" y="3772764"/>
            <a:ext cx="7667950" cy="24426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A98ADE-2860-4A65-890C-385CDD99C4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81925" y="1662220"/>
            <a:ext cx="3512432" cy="199762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4457019-13B0-4F20-BEA8-69D2C28DE6C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610565" y="1636650"/>
            <a:ext cx="1980136" cy="200501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28D0997-C42A-4742-8D4E-4F47FE78D0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78807" y="1636650"/>
            <a:ext cx="2015012" cy="2005012"/>
          </a:xfrm>
          <a:prstGeom prst="rect">
            <a:avLst/>
          </a:prstGeom>
        </p:spPr>
      </p:pic>
      <p:pic>
        <p:nvPicPr>
          <p:cNvPr id="14" name="Picture 13" descr="Table&#10;&#10;Description automatically generated">
            <a:extLst>
              <a:ext uri="{FF2B5EF4-FFF2-40B4-BE49-F238E27FC236}">
                <a16:creationId xmlns:a16="http://schemas.microsoft.com/office/drawing/2014/main" id="{186208E4-2AA4-44D0-9A3E-FA208A76CDC4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4449" y="2076612"/>
            <a:ext cx="2711982" cy="63317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0A5D725-757A-40E9-B1A2-FDEB99859FD9}"/>
              </a:ext>
            </a:extLst>
          </p:cNvPr>
          <p:cNvSpPr txBox="1"/>
          <p:nvPr/>
        </p:nvSpPr>
        <p:spPr>
          <a:xfrm>
            <a:off x="786068" y="2814645"/>
            <a:ext cx="156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Regression</a:t>
            </a:r>
            <a:endParaRPr lang="en-CA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D5367D6-0A21-4DED-9CF1-EDC0D71A983F}"/>
              </a:ext>
            </a:extLst>
          </p:cNvPr>
          <p:cNvSpPr txBox="1"/>
          <p:nvPr/>
        </p:nvSpPr>
        <p:spPr>
          <a:xfrm>
            <a:off x="834449" y="1707280"/>
            <a:ext cx="1563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Start Groups</a:t>
            </a:r>
            <a:endParaRPr lang="en-CA" dirty="0"/>
          </a:p>
        </p:txBody>
      </p:sp>
      <p:pic>
        <p:nvPicPr>
          <p:cNvPr id="1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FE34998-EA80-4E10-9309-CF3F4F8CB2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0904979" y="542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969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30"/>
    </mc:Choice>
    <mc:Fallback>
      <p:transition spd="slow" advTm="79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530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36717-F1A9-483C-A54E-CDF8B287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MODEL COMPARISON and SCORE</a:t>
            </a:r>
          </a:p>
        </p:txBody>
      </p:sp>
      <p:pic>
        <p:nvPicPr>
          <p:cNvPr id="4" name="Picture 3" descr="Graphical user interface, application, Word&#10;&#10;Description automatically generated">
            <a:extLst>
              <a:ext uri="{FF2B5EF4-FFF2-40B4-BE49-F238E27FC236}">
                <a16:creationId xmlns:a16="http://schemas.microsoft.com/office/drawing/2014/main" id="{5563D944-788A-4FF3-AF72-5D8F4A61DB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2175" y="2014192"/>
            <a:ext cx="5284190" cy="282961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1C9A3E-F004-4F02-AEA3-B78E21FFC2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25636" y="2014192"/>
            <a:ext cx="5268934" cy="2829613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003A6C-3503-4BE7-876C-934C3B3A86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05085" y="6425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68680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164"/>
    </mc:Choice>
    <mc:Fallback>
      <p:transition spd="slow" advTm="631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16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iginal 5_01_Win32" id="{77344C68-A3F1-476B-8680-97D7F429B46B}" vid="{89780073-58E8-4DFF-BF29-BA99F805284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DB58277-F8DF-46FF-84EC-EF41B835E69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7651BA-F45C-4845-9AB3-E0A65B39F5E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2D276E62-80A3-44DD-9BCC-97ED2B99B57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{E8545BEA-1565-4D48-A0DF-B53E69B14379}tf78438558_win32</Template>
  <TotalTime>929</TotalTime>
  <Words>495</Words>
  <Application>Microsoft Office PowerPoint</Application>
  <PresentationFormat>Widescreen</PresentationFormat>
  <Paragraphs>71</Paragraphs>
  <Slides>9</Slides>
  <Notes>6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Century Gothic</vt:lpstr>
      <vt:lpstr>Garamond</vt:lpstr>
      <vt:lpstr>SavonVTI</vt:lpstr>
      <vt:lpstr>BAN210 PREDICTIVE analytics</vt:lpstr>
      <vt:lpstr>FILE</vt:lpstr>
      <vt:lpstr>DIAGRAM</vt:lpstr>
      <vt:lpstr>EXPLORATORY DATA ANALYSIS (EDA)</vt:lpstr>
      <vt:lpstr>EXPLORATORY DATA ANALYSIS (EDA)</vt:lpstr>
      <vt:lpstr>DATA PREPARATION AND CLEANUP</vt:lpstr>
      <vt:lpstr>DECISION TREE MODEL</vt:lpstr>
      <vt:lpstr>REGRESSION MODEL</vt:lpstr>
      <vt:lpstr>MODEL COMPARISON and SCORE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BAN210 PREDICTIVE analytics</dc:title>
  <dc:creator>Lesly Pearl Cortez</dc:creator>
  <cp:lastModifiedBy>Lesly Pearl Cortez</cp:lastModifiedBy>
  <cp:revision>35</cp:revision>
  <dcterms:created xsi:type="dcterms:W3CDTF">2022-04-15T06:18:30Z</dcterms:created>
  <dcterms:modified xsi:type="dcterms:W3CDTF">2022-04-16T02:31:16Z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